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1" r:id="rId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6FE3E7-6B62-4255-83F4-A3650EB57972}" v="1" dt="2026-05-07T22:03:00.9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58D1D-B0D6-4ABF-A19D-41C449CBD109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4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03DD4-72AD-49CF-B9EC-A8498FA971A1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36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52245-0E9F-4AA1-982E-E2C064304BEE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684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A686-B794-49D8-96AA-C3001D66B5D2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152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FDB68-2919-4BF4-99F8-B8442A3FD533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8E2FB-BB76-4333-9F3D-DD2E2909CA33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920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410-89F4-4013-B130-C2E08B549E74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810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F1E3E-A4A5-453F-A143-D729D1272908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5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9C5CA-4AD1-4D97-9059-E78BC738BABE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899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89139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305E0-4ACF-4008-983E-8F5C20E37180}" type="datetime1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25883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23B832CC-E04A-47A7-966D-475AEA6409A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52398" y="2491272"/>
            <a:ext cx="2807036" cy="2804628"/>
          </a:xfrm>
          <a:custGeom>
            <a:avLst/>
            <a:gdLst>
              <a:gd name="connsiteX0" fmla="*/ 1406866 w 2807036"/>
              <a:gd name="connsiteY0" fmla="*/ 0 h 2804628"/>
              <a:gd name="connsiteX1" fmla="*/ 2061159 w 2807036"/>
              <a:gd name="connsiteY1" fmla="*/ 271017 h 2804628"/>
              <a:gd name="connsiteX2" fmla="*/ 2542705 w 2807036"/>
              <a:gd name="connsiteY2" fmla="*/ 752562 h 2804628"/>
              <a:gd name="connsiteX3" fmla="*/ 2796783 w 2807036"/>
              <a:gd name="connsiteY3" fmla="*/ 1230127 h 2804628"/>
              <a:gd name="connsiteX4" fmla="*/ 2807036 w 2807036"/>
              <a:gd name="connsiteY4" fmla="*/ 1301178 h 2804628"/>
              <a:gd name="connsiteX5" fmla="*/ 2807036 w 2807036"/>
              <a:gd name="connsiteY5" fmla="*/ 1512532 h 2804628"/>
              <a:gd name="connsiteX6" fmla="*/ 2796783 w 2807036"/>
              <a:gd name="connsiteY6" fmla="*/ 1583584 h 2804628"/>
              <a:gd name="connsiteX7" fmla="*/ 2542705 w 2807036"/>
              <a:gd name="connsiteY7" fmla="*/ 2061148 h 2804628"/>
              <a:gd name="connsiteX8" fmla="*/ 2061149 w 2807036"/>
              <a:gd name="connsiteY8" fmla="*/ 2542704 h 2804628"/>
              <a:gd name="connsiteX9" fmla="*/ 1583585 w 2807036"/>
              <a:gd name="connsiteY9" fmla="*/ 2796782 h 2804628"/>
              <a:gd name="connsiteX10" fmla="*/ 1529213 w 2807036"/>
              <a:gd name="connsiteY10" fmla="*/ 2804628 h 2804628"/>
              <a:gd name="connsiteX11" fmla="*/ 1284499 w 2807036"/>
              <a:gd name="connsiteY11" fmla="*/ 2804628 h 2804628"/>
              <a:gd name="connsiteX12" fmla="*/ 1230128 w 2807036"/>
              <a:gd name="connsiteY12" fmla="*/ 2796782 h 2804628"/>
              <a:gd name="connsiteX13" fmla="*/ 752563 w 2807036"/>
              <a:gd name="connsiteY13" fmla="*/ 2542704 h 2804628"/>
              <a:gd name="connsiteX14" fmla="*/ 271018 w 2807036"/>
              <a:gd name="connsiteY14" fmla="*/ 2061158 h 2804628"/>
              <a:gd name="connsiteX15" fmla="*/ 271018 w 2807036"/>
              <a:gd name="connsiteY15" fmla="*/ 752572 h 2804628"/>
              <a:gd name="connsiteX16" fmla="*/ 752573 w 2807036"/>
              <a:gd name="connsiteY16" fmla="*/ 271017 h 2804628"/>
              <a:gd name="connsiteX17" fmla="*/ 1406866 w 2807036"/>
              <a:gd name="connsiteY17" fmla="*/ 0 h 280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07036" h="2804628">
                <a:moveTo>
                  <a:pt x="1406866" y="0"/>
                </a:moveTo>
                <a:cubicBezTo>
                  <a:pt x="1643674" y="0"/>
                  <a:pt x="1880481" y="90339"/>
                  <a:pt x="2061159" y="271017"/>
                </a:cubicBezTo>
                <a:lnTo>
                  <a:pt x="2542705" y="752562"/>
                </a:lnTo>
                <a:cubicBezTo>
                  <a:pt x="2678213" y="888071"/>
                  <a:pt x="2762906" y="1055152"/>
                  <a:pt x="2796783" y="1230127"/>
                </a:cubicBezTo>
                <a:lnTo>
                  <a:pt x="2807036" y="1301178"/>
                </a:lnTo>
                <a:lnTo>
                  <a:pt x="2807036" y="1512532"/>
                </a:lnTo>
                <a:lnTo>
                  <a:pt x="2796783" y="1583584"/>
                </a:lnTo>
                <a:cubicBezTo>
                  <a:pt x="2762906" y="1758558"/>
                  <a:pt x="2678213" y="1925640"/>
                  <a:pt x="2542705" y="2061148"/>
                </a:cubicBezTo>
                <a:lnTo>
                  <a:pt x="2061149" y="2542704"/>
                </a:lnTo>
                <a:cubicBezTo>
                  <a:pt x="1925641" y="2678212"/>
                  <a:pt x="1758559" y="2762905"/>
                  <a:pt x="1583585" y="2796782"/>
                </a:cubicBezTo>
                <a:lnTo>
                  <a:pt x="1529213" y="2804628"/>
                </a:lnTo>
                <a:lnTo>
                  <a:pt x="1284499" y="2804628"/>
                </a:lnTo>
                <a:lnTo>
                  <a:pt x="1230128" y="2796782"/>
                </a:lnTo>
                <a:cubicBezTo>
                  <a:pt x="1055153" y="2762905"/>
                  <a:pt x="888072" y="2678212"/>
                  <a:pt x="752563" y="2542704"/>
                </a:cubicBezTo>
                <a:lnTo>
                  <a:pt x="271018" y="2061158"/>
                </a:lnTo>
                <a:cubicBezTo>
                  <a:pt x="-90339" y="1699802"/>
                  <a:pt x="-90339" y="1113928"/>
                  <a:pt x="271018" y="752572"/>
                </a:cubicBezTo>
                <a:lnTo>
                  <a:pt x="752573" y="271017"/>
                </a:lnTo>
                <a:cubicBezTo>
                  <a:pt x="933252" y="90339"/>
                  <a:pt x="1170059" y="0"/>
                  <a:pt x="140686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35129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F336D-39DA-4C4A-A2FD-79D8377F2325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38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64D78-002C-414B-A6FB-46634791AE30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941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B820-7ADD-4872-BCC5-32AEB36C5937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89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04302-EC27-4FA3-A957-0222C18CF435}" type="datetime1">
              <a:rPr lang="en-US" smtClean="0"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1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7EDC9-3653-48B6-9307-3DA34DAD9730}" type="datetime1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9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1D9DD-90AA-4C09-91A6-8B6C9C462EB4}" type="datetime1">
              <a:rPr lang="en-US" smtClean="0"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72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D05AA-BFA0-454E-AC6C-ABED3C790926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4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D7F7920F-2133-4794-93F4-86B0824951C1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r>
              <a:rPr lang="en-US"/>
              <a:t>J. Crandell - Crime Analyst 1/9/25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59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7F4DC5EC-0CDF-4362-A4C5-BD572B33EF9B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/>
              <a:t>J. Crandell - Crime Analyst 1/9/25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A428E537-E56B-49CA-B596-52598082F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569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BCF6D7-4AF6-70FE-8947-4B01850F9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E0A1090-0F7B-7C3A-AD8E-5DEB6EABE4FB}"/>
              </a:ext>
            </a:extLst>
          </p:cNvPr>
          <p:cNvGrpSpPr/>
          <p:nvPr/>
        </p:nvGrpSpPr>
        <p:grpSpPr>
          <a:xfrm>
            <a:off x="7563175" y="2797221"/>
            <a:ext cx="4364040" cy="1597975"/>
            <a:chOff x="7416327" y="2931658"/>
            <a:chExt cx="4775672" cy="99468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9C82918-093E-0280-EA22-51B5FAF5084E}"/>
                </a:ext>
              </a:extLst>
            </p:cNvPr>
            <p:cNvSpPr/>
            <p:nvPr/>
          </p:nvSpPr>
          <p:spPr>
            <a:xfrm>
              <a:off x="7416327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505BDAF-F9C3-380C-2292-F10DB51A5E96}"/>
                </a:ext>
              </a:extLst>
            </p:cNvPr>
            <p:cNvSpPr/>
            <p:nvPr/>
          </p:nvSpPr>
          <p:spPr>
            <a:xfrm>
              <a:off x="7565566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Group A Offenses	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2A290B-815A-C56B-08D9-D5B33BB4ADFA}"/>
                </a:ext>
              </a:extLst>
            </p:cNvPr>
            <p:cNvSpPr/>
            <p:nvPr/>
          </p:nvSpPr>
          <p:spPr>
            <a:xfrm>
              <a:off x="9057964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1454FD8-7BB0-6C72-81AF-8615102EBF99}"/>
                </a:ext>
              </a:extLst>
            </p:cNvPr>
            <p:cNvSpPr/>
            <p:nvPr/>
          </p:nvSpPr>
          <p:spPr>
            <a:xfrm>
              <a:off x="9207204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Year to Date	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9764891-9AF8-B634-B2BB-F0DBB683D931}"/>
                </a:ext>
              </a:extLst>
            </p:cNvPr>
            <p:cNvSpPr/>
            <p:nvPr/>
          </p:nvSpPr>
          <p:spPr>
            <a:xfrm>
              <a:off x="10699602" y="2931658"/>
              <a:ext cx="1343158" cy="852905"/>
            </a:xfrm>
            <a:prstGeom prst="roundRect">
              <a:avLst>
                <a:gd name="adj" fmla="val 10000"/>
              </a:avLst>
            </a:prstGeom>
            <a:scene3d>
              <a:camera prst="orthographicFront"/>
              <a:lightRig rig="flat" dir="t"/>
            </a:scene3d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EF57651-5157-7F3B-56CB-318DF589DC6C}"/>
                </a:ext>
              </a:extLst>
            </p:cNvPr>
            <p:cNvSpPr/>
            <p:nvPr/>
          </p:nvSpPr>
          <p:spPr>
            <a:xfrm>
              <a:off x="10848841" y="3073436"/>
              <a:ext cx="1343158" cy="852905"/>
            </a:xfrm>
            <a:custGeom>
              <a:avLst/>
              <a:gdLst>
                <a:gd name="connsiteX0" fmla="*/ 0 w 1343158"/>
                <a:gd name="connsiteY0" fmla="*/ 85291 h 852905"/>
                <a:gd name="connsiteX1" fmla="*/ 85291 w 1343158"/>
                <a:gd name="connsiteY1" fmla="*/ 0 h 852905"/>
                <a:gd name="connsiteX2" fmla="*/ 1257868 w 1343158"/>
                <a:gd name="connsiteY2" fmla="*/ 0 h 852905"/>
                <a:gd name="connsiteX3" fmla="*/ 1343159 w 1343158"/>
                <a:gd name="connsiteY3" fmla="*/ 85291 h 852905"/>
                <a:gd name="connsiteX4" fmla="*/ 1343158 w 1343158"/>
                <a:gd name="connsiteY4" fmla="*/ 767615 h 852905"/>
                <a:gd name="connsiteX5" fmla="*/ 1257867 w 1343158"/>
                <a:gd name="connsiteY5" fmla="*/ 852906 h 852905"/>
                <a:gd name="connsiteX6" fmla="*/ 85291 w 1343158"/>
                <a:gd name="connsiteY6" fmla="*/ 852905 h 852905"/>
                <a:gd name="connsiteX7" fmla="*/ 0 w 1343158"/>
                <a:gd name="connsiteY7" fmla="*/ 767614 h 852905"/>
                <a:gd name="connsiteX8" fmla="*/ 0 w 1343158"/>
                <a:gd name="connsiteY8" fmla="*/ 85291 h 85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3158" h="852905">
                  <a:moveTo>
                    <a:pt x="0" y="85291"/>
                  </a:moveTo>
                  <a:cubicBezTo>
                    <a:pt x="0" y="38186"/>
                    <a:pt x="38186" y="0"/>
                    <a:pt x="85291" y="0"/>
                  </a:cubicBezTo>
                  <a:lnTo>
                    <a:pt x="1257868" y="0"/>
                  </a:lnTo>
                  <a:cubicBezTo>
                    <a:pt x="1304973" y="0"/>
                    <a:pt x="1343159" y="38186"/>
                    <a:pt x="1343159" y="85291"/>
                  </a:cubicBezTo>
                  <a:cubicBezTo>
                    <a:pt x="1343159" y="312732"/>
                    <a:pt x="1343158" y="540174"/>
                    <a:pt x="1343158" y="767615"/>
                  </a:cubicBezTo>
                  <a:cubicBezTo>
                    <a:pt x="1343158" y="814720"/>
                    <a:pt x="1304972" y="852906"/>
                    <a:pt x="1257867" y="852906"/>
                  </a:cubicBezTo>
                  <a:lnTo>
                    <a:pt x="85291" y="852905"/>
                  </a:lnTo>
                  <a:cubicBezTo>
                    <a:pt x="38186" y="852905"/>
                    <a:pt x="0" y="814719"/>
                    <a:pt x="0" y="767614"/>
                  </a:cubicBezTo>
                  <a:lnTo>
                    <a:pt x="0" y="85291"/>
                  </a:lnTo>
                  <a:close/>
                </a:path>
              </a:pathLst>
            </a:custGeom>
            <a:scene3d>
              <a:camera prst="orthographicFront"/>
              <a:lightRig rig="flat" dir="t"/>
            </a:scene3d>
            <a:sp3d z="190500"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941" tIns="85941" rIns="85941" bIns="85941" numCol="1" spcCol="1270" anchor="ctr" anchorCtr="0">
              <a:noAutofit/>
            </a:bodyPr>
            <a:lstStyle/>
            <a:p>
              <a:pPr marL="0" marR="0" lvl="0" indent="0" algn="ctr" defTabSz="711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01/01/26 – 04/30/</a:t>
              </a:r>
              <a:r>
                <a:rPr lang="en-U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Century Gothic" panose="020B0502020202020204"/>
                </a:rPr>
                <a:t>26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Century Gothic" panose="020B0502020202020204"/>
                  <a:ea typeface="+mn-ea"/>
                  <a:cs typeface="+mn-cs"/>
                </a:rPr>
                <a:t>	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7063EF9-4C23-D9E9-6EE9-ECFA7C6D363E}"/>
              </a:ext>
            </a:extLst>
          </p:cNvPr>
          <p:cNvSpPr txBox="1"/>
          <p:nvPr/>
        </p:nvSpPr>
        <p:spPr>
          <a:xfrm>
            <a:off x="264784" y="6291609"/>
            <a:ext cx="19485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NC=not calculated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DE65C7C8-B7A9-1C66-B429-526D78D588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90034"/>
              </p:ext>
            </p:extLst>
          </p:nvPr>
        </p:nvGraphicFramePr>
        <p:xfrm>
          <a:off x="419100" y="1287463"/>
          <a:ext cx="6904038" cy="446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458018" imgH="5286477" progId="Excel.Sheet.12">
                  <p:embed/>
                </p:oleObj>
              </mc:Choice>
              <mc:Fallback>
                <p:oleObj name="Worksheet" r:id="rId2" imgW="7458018" imgH="5286477" progId="Excel.Sheet.12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DE65C7C8-B7A9-1C66-B429-526D78D588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9100" y="1287463"/>
                        <a:ext cx="6904038" cy="446246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7003901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Mesh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Kayla Cannon</dc:creator>
  <cp:lastModifiedBy>Cannon, Kayla</cp:lastModifiedBy>
  <cp:revision>2</cp:revision>
  <cp:lastPrinted>2026-02-09T20:01:24Z</cp:lastPrinted>
  <dcterms:created xsi:type="dcterms:W3CDTF">2025-11-07T15:35:13Z</dcterms:created>
  <dcterms:modified xsi:type="dcterms:W3CDTF">2026-06-15T22:26:46Z</dcterms:modified>
</cp:coreProperties>
</file>